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321" r:id="rId3"/>
    <p:sldId id="310" r:id="rId4"/>
    <p:sldId id="312" r:id="rId5"/>
    <p:sldId id="323" r:id="rId6"/>
    <p:sldId id="316" r:id="rId7"/>
    <p:sldId id="336" r:id="rId8"/>
    <p:sldId id="259" r:id="rId9"/>
    <p:sldId id="334" r:id="rId10"/>
    <p:sldId id="314" r:id="rId11"/>
    <p:sldId id="284" r:id="rId12"/>
    <p:sldId id="317" r:id="rId13"/>
    <p:sldId id="335" r:id="rId14"/>
    <p:sldId id="325" r:id="rId15"/>
    <p:sldId id="327" r:id="rId16"/>
    <p:sldId id="326" r:id="rId17"/>
    <p:sldId id="298" r:id="rId18"/>
    <p:sldId id="285" r:id="rId19"/>
    <p:sldId id="283" r:id="rId20"/>
    <p:sldId id="324" r:id="rId21"/>
    <p:sldId id="32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nergy Balance" id="{14F8F669-C04F-5340-89B1-61A7C9DE0E5D}">
          <p14:sldIdLst>
            <p14:sldId id="256"/>
            <p14:sldId id="321"/>
            <p14:sldId id="310"/>
            <p14:sldId id="312"/>
            <p14:sldId id="323"/>
            <p14:sldId id="316"/>
            <p14:sldId id="336"/>
            <p14:sldId id="259"/>
            <p14:sldId id="334"/>
            <p14:sldId id="314"/>
            <p14:sldId id="284"/>
            <p14:sldId id="317"/>
            <p14:sldId id="335"/>
            <p14:sldId id="325"/>
            <p14:sldId id="327"/>
            <p14:sldId id="326"/>
            <p14:sldId id="298"/>
            <p14:sldId id="285"/>
            <p14:sldId id="283"/>
            <p14:sldId id="324"/>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6"/>
    <p:restoredTop sz="75401"/>
  </p:normalViewPr>
  <p:slideViewPr>
    <p:cSldViewPr snapToGrid="0" snapToObjects="1">
      <p:cViewPr varScale="1">
        <p:scale>
          <a:sx n="44" d="100"/>
          <a:sy n="44" d="100"/>
        </p:scale>
        <p:origin x="11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A50EA-D765-AA42-9865-A841D7D08EE5}" type="datetimeFigureOut">
              <a:rPr lang="en-US" smtClean="0"/>
              <a:t>9/2/18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89E68-5F60-0644-9CE3-A298452CF895}" type="slidenum">
              <a:rPr lang="en-US" smtClean="0"/>
              <a:t>‹#›</a:t>
            </a:fld>
            <a:endParaRPr lang="en-US"/>
          </a:p>
        </p:txBody>
      </p:sp>
    </p:spTree>
    <p:extLst>
      <p:ext uri="{BB962C8B-B14F-4D97-AF65-F5344CB8AC3E}">
        <p14:creationId xmlns:p14="http://schemas.microsoft.com/office/powerpoint/2010/main" val="206740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here at 9:20</a:t>
            </a:r>
          </a:p>
        </p:txBody>
      </p:sp>
      <p:sp>
        <p:nvSpPr>
          <p:cNvPr id="4" name="Slide Number Placeholder 3"/>
          <p:cNvSpPr>
            <a:spLocks noGrp="1"/>
          </p:cNvSpPr>
          <p:nvPr>
            <p:ph type="sldNum" sz="quarter" idx="10"/>
          </p:nvPr>
        </p:nvSpPr>
        <p:spPr/>
        <p:txBody>
          <a:bodyPr/>
          <a:lstStyle/>
          <a:p>
            <a:fld id="{6D889E68-5F60-0644-9CE3-A298452CF895}" type="slidenum">
              <a:rPr lang="en-US" smtClean="0"/>
              <a:t>3</a:t>
            </a:fld>
            <a:endParaRPr lang="en-US"/>
          </a:p>
        </p:txBody>
      </p:sp>
    </p:spTree>
    <p:extLst>
      <p:ext uri="{BB962C8B-B14F-4D97-AF65-F5344CB8AC3E}">
        <p14:creationId xmlns:p14="http://schemas.microsoft.com/office/powerpoint/2010/main" val="775960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Impact of weight loss on the components of total energy expenditure (TEE). Energy-restricted weight loss impacts every component of energy expenditure. The absolute levels of resting energy expenditure (REE) decline from a loss of metabolic mass and enhanced metabolic efficiency. </a:t>
            </a:r>
            <a:r>
              <a:rPr lang="en-US" sz="1200" b="0" i="0" kern="1200" dirty="0" err="1">
                <a:solidFill>
                  <a:schemeClr val="tx1"/>
                </a:solidFill>
                <a:effectLst/>
                <a:latin typeface="+mn-lt"/>
                <a:ea typeface="+mn-ea"/>
                <a:cs typeface="+mn-cs"/>
              </a:rPr>
              <a:t>Nonresting</a:t>
            </a:r>
            <a:r>
              <a:rPr lang="en-US" sz="1200" b="0" i="0" kern="1200" dirty="0">
                <a:solidFill>
                  <a:schemeClr val="tx1"/>
                </a:solidFill>
                <a:effectLst/>
                <a:latin typeface="+mn-lt"/>
                <a:ea typeface="+mn-ea"/>
                <a:cs typeface="+mn-cs"/>
              </a:rPr>
              <a:t> energy expenditure (NREE) declines, unless the level of physical activity and its associated exercise activity thermogenesis (EAT) are substantially increased. This increase must overcome the decline in the TEF that results from lower energy consumption and a decline in </a:t>
            </a:r>
            <a:r>
              <a:rPr lang="en-US" sz="1200" b="0" i="0" kern="1200" dirty="0" err="1">
                <a:solidFill>
                  <a:schemeClr val="tx1"/>
                </a:solidFill>
                <a:effectLst/>
                <a:latin typeface="+mn-lt"/>
                <a:ea typeface="+mn-ea"/>
                <a:cs typeface="+mn-cs"/>
              </a:rPr>
              <a:t>nonexercise</a:t>
            </a:r>
            <a:r>
              <a:rPr lang="en-US" sz="1200" b="0" i="0" kern="1200" dirty="0">
                <a:solidFill>
                  <a:schemeClr val="tx1"/>
                </a:solidFill>
                <a:effectLst/>
                <a:latin typeface="+mn-lt"/>
                <a:ea typeface="+mn-ea"/>
                <a:cs typeface="+mn-cs"/>
              </a:rPr>
              <a:t> activity thermogenesis (NEAT) related to loss in overall mass. Increased energetic efficiency of EAT, NEAT, and potentially TEF contribute to the overall decline in NREE.</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8</a:t>
            </a:fld>
            <a:endParaRPr lang="en-US"/>
          </a:p>
        </p:txBody>
      </p:sp>
    </p:spTree>
    <p:extLst>
      <p:ext uri="{BB962C8B-B14F-4D97-AF65-F5344CB8AC3E}">
        <p14:creationId xmlns:p14="http://schemas.microsoft.com/office/powerpoint/2010/main" val="1919397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major factors that contribute to the BMR are age (declines with</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age), sex (approximately 11 % higher in males) and body mass, particularly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fat-free (or lean) mass. Up to 85 % of the variance in BMR can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 explained by these factors,</a:t>
            </a:r>
          </a:p>
        </p:txBody>
      </p:sp>
      <p:sp>
        <p:nvSpPr>
          <p:cNvPr id="4" name="Slide Number Placeholder 3"/>
          <p:cNvSpPr>
            <a:spLocks noGrp="1"/>
          </p:cNvSpPr>
          <p:nvPr>
            <p:ph type="sldNum" sz="quarter" idx="10"/>
          </p:nvPr>
        </p:nvSpPr>
        <p:spPr/>
        <p:txBody>
          <a:bodyPr/>
          <a:lstStyle/>
          <a:p>
            <a:fld id="{6D889E68-5F60-0644-9CE3-A298452CF895}" type="slidenum">
              <a:rPr lang="en-US" smtClean="0"/>
              <a:t>9</a:t>
            </a:fld>
            <a:endParaRPr lang="en-US"/>
          </a:p>
        </p:txBody>
      </p:sp>
    </p:spTree>
    <p:extLst>
      <p:ext uri="{BB962C8B-B14F-4D97-AF65-F5344CB8AC3E}">
        <p14:creationId xmlns:p14="http://schemas.microsoft.com/office/powerpoint/2010/main" val="557156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major factors that contribute to the BMR are age (declines with</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age), sex (approximately 11 % higher in males) and body mass, particularly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fat-free (or lean) mass. Up to 85 % of the variance in BMR can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 explained by these factors,</a:t>
            </a:r>
          </a:p>
          <a:p>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10</a:t>
            </a:fld>
            <a:endParaRPr lang="en-US"/>
          </a:p>
        </p:txBody>
      </p:sp>
    </p:spTree>
    <p:extLst>
      <p:ext uri="{BB962C8B-B14F-4D97-AF65-F5344CB8AC3E}">
        <p14:creationId xmlns:p14="http://schemas.microsoft.com/office/powerpoint/2010/main" val="90359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a:t>
            </a:r>
            <a:r>
              <a:rPr lang="en-US" baseline="0" dirty="0"/>
              <a:t> here at 9:30</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12</a:t>
            </a:fld>
            <a:endParaRPr lang="en-US"/>
          </a:p>
        </p:txBody>
      </p:sp>
    </p:spTree>
    <p:extLst>
      <p:ext uri="{BB962C8B-B14F-4D97-AF65-F5344CB8AC3E}">
        <p14:creationId xmlns:p14="http://schemas.microsoft.com/office/powerpoint/2010/main" val="12293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video if here at 9:45</a:t>
            </a:r>
          </a:p>
        </p:txBody>
      </p:sp>
      <p:sp>
        <p:nvSpPr>
          <p:cNvPr id="4" name="Slide Number Placeholder 3"/>
          <p:cNvSpPr>
            <a:spLocks noGrp="1"/>
          </p:cNvSpPr>
          <p:nvPr>
            <p:ph type="sldNum" sz="quarter" idx="10"/>
          </p:nvPr>
        </p:nvSpPr>
        <p:spPr/>
        <p:txBody>
          <a:bodyPr/>
          <a:lstStyle/>
          <a:p>
            <a:fld id="{6D889E68-5F60-0644-9CE3-A298452CF895}" type="slidenum">
              <a:rPr lang="en-US" smtClean="0"/>
              <a:t>16</a:t>
            </a:fld>
            <a:endParaRPr lang="en-US"/>
          </a:p>
        </p:txBody>
      </p:sp>
    </p:spTree>
    <p:extLst>
      <p:ext uri="{BB962C8B-B14F-4D97-AF65-F5344CB8AC3E}">
        <p14:creationId xmlns:p14="http://schemas.microsoft.com/office/powerpoint/2010/main" val="1020408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here at 9:50</a:t>
            </a:r>
          </a:p>
        </p:txBody>
      </p:sp>
      <p:sp>
        <p:nvSpPr>
          <p:cNvPr id="4" name="Slide Number Placeholder 3"/>
          <p:cNvSpPr>
            <a:spLocks noGrp="1"/>
          </p:cNvSpPr>
          <p:nvPr>
            <p:ph type="sldNum" sz="quarter" idx="10"/>
          </p:nvPr>
        </p:nvSpPr>
        <p:spPr/>
        <p:txBody>
          <a:bodyPr/>
          <a:lstStyle/>
          <a:p>
            <a:fld id="{6D889E68-5F60-0644-9CE3-A298452CF895}" type="slidenum">
              <a:rPr lang="en-US" smtClean="0"/>
              <a:t>17</a:t>
            </a:fld>
            <a:endParaRPr lang="en-US"/>
          </a:p>
        </p:txBody>
      </p:sp>
    </p:spTree>
    <p:extLst>
      <p:ext uri="{BB962C8B-B14F-4D97-AF65-F5344CB8AC3E}">
        <p14:creationId xmlns:p14="http://schemas.microsoft.com/office/powerpoint/2010/main" val="688804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with sustained</a:t>
            </a:r>
            <a:r>
              <a:rPr lang="en-US" baseline="0" dirty="0"/>
              <a:t> weight loss, did so even in spite of a more pronounced  reduction in RMR after 6 years</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19</a:t>
            </a:fld>
            <a:endParaRPr lang="en-US"/>
          </a:p>
        </p:txBody>
      </p:sp>
    </p:spTree>
    <p:extLst>
      <p:ext uri="{BB962C8B-B14F-4D97-AF65-F5344CB8AC3E}">
        <p14:creationId xmlns:p14="http://schemas.microsoft.com/office/powerpoint/2010/main" val="1039431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8E6069-A653-0C4F-8BD3-6550F8F9B9D4}" type="datetimeFigureOut">
              <a:rPr lang="en-US" smtClean="0"/>
              <a:t>9/2/18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8E6069-A653-0C4F-8BD3-6550F8F9B9D4}" type="datetimeFigureOut">
              <a:rPr lang="en-US" smtClean="0"/>
              <a:t>9/2/18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2518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8E6069-A653-0C4F-8BD3-6550F8F9B9D4}" type="datetimeFigureOut">
              <a:rPr lang="en-US" smtClean="0"/>
              <a:t>9/2/18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21477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8E6069-A653-0C4F-8BD3-6550F8F9B9D4}" type="datetimeFigureOut">
              <a:rPr lang="en-US" smtClean="0"/>
              <a:t>9/2/18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85300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E6069-A653-0C4F-8BD3-6550F8F9B9D4}" type="datetimeFigureOut">
              <a:rPr lang="en-US" smtClean="0"/>
              <a:t>9/2/18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8229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8E6069-A653-0C4F-8BD3-6550F8F9B9D4}" type="datetimeFigureOut">
              <a:rPr lang="en-US" smtClean="0"/>
              <a:t>9/2/18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5564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8E6069-A653-0C4F-8BD3-6550F8F9B9D4}" type="datetimeFigureOut">
              <a:rPr lang="en-US" smtClean="0"/>
              <a:t>9/2/18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97467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8E6069-A653-0C4F-8BD3-6550F8F9B9D4}" type="datetimeFigureOut">
              <a:rPr lang="en-US" smtClean="0"/>
              <a:t>9/2/18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97921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8E6069-A653-0C4F-8BD3-6550F8F9B9D4}" type="datetimeFigureOut">
              <a:rPr lang="en-US" smtClean="0"/>
              <a:t>9/2/18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89922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75293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07666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8E6069-A653-0C4F-8BD3-6550F8F9B9D4}" type="datetimeFigureOut">
              <a:rPr lang="en-US" smtClean="0"/>
              <a:t>9/2/18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B75768-6742-8640-A0F7-47FB4FF20F6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www.supertracker.usda.gov/bwp/index.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dx.doi.org/10.1056/NEJM199503093321001"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dx.doi.org/10.1002/oby.21538" TargetMode="External"/><Relationship Id="rId4" Type="http://schemas.openxmlformats.org/officeDocument/2006/relationships/image" Target="../media/image1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dx.doi.org/10.1152/ajpregu.00755.201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Activity and Energy Expenditure</a:t>
            </a:r>
          </a:p>
        </p:txBody>
      </p:sp>
      <p:sp>
        <p:nvSpPr>
          <p:cNvPr id="3" name="Subtitle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95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Total Daily Energy Expenditure</a:t>
            </a:r>
          </a:p>
        </p:txBody>
      </p:sp>
      <p:sp>
        <p:nvSpPr>
          <p:cNvPr id="3" name="Content Placeholder 2"/>
          <p:cNvSpPr>
            <a:spLocks noGrp="1"/>
          </p:cNvSpPr>
          <p:nvPr>
            <p:ph idx="1"/>
          </p:nvPr>
        </p:nvSpPr>
        <p:spPr>
          <a:xfrm>
            <a:off x="5199963" y="5730680"/>
            <a:ext cx="7780149" cy="1558468"/>
          </a:xfrm>
        </p:spPr>
        <p:txBody>
          <a:bodyPr>
            <a:normAutofit/>
          </a:bodyPr>
          <a:lstStyle/>
          <a:p>
            <a:pPr marL="0" indent="0">
              <a:buNone/>
            </a:pPr>
            <a:r>
              <a:rPr lang="en-US" sz="2400" dirty="0" err="1"/>
              <a:t>Supertracker</a:t>
            </a:r>
            <a:r>
              <a:rPr lang="en-US" sz="2400" dirty="0"/>
              <a:t> by the NIH: </a:t>
            </a:r>
            <a:r>
              <a:rPr lang="en-US" sz="2400" dirty="0">
                <a:hlinkClick r:id="rId3"/>
              </a:rPr>
              <a:t>https://www.supertracker.usda.gov/bwp/index.html</a:t>
            </a:r>
            <a:endParaRPr lang="en-US" sz="2400" dirty="0"/>
          </a:p>
        </p:txBody>
      </p:sp>
      <p:pic>
        <p:nvPicPr>
          <p:cNvPr id="4" name="Picture 3"/>
          <p:cNvPicPr>
            <a:picLocks noChangeAspect="1"/>
          </p:cNvPicPr>
          <p:nvPr/>
        </p:nvPicPr>
        <p:blipFill>
          <a:blip r:embed="rId4"/>
          <a:stretch>
            <a:fillRect/>
          </a:stretch>
        </p:blipFill>
        <p:spPr>
          <a:xfrm>
            <a:off x="5199963" y="1611940"/>
            <a:ext cx="6984934" cy="4039386"/>
          </a:xfrm>
          <a:prstGeom prst="rect">
            <a:avLst/>
          </a:prstGeom>
        </p:spPr>
      </p:pic>
      <p:pic>
        <p:nvPicPr>
          <p:cNvPr id="5" name="Picture 4"/>
          <p:cNvPicPr>
            <a:picLocks noChangeAspect="1"/>
          </p:cNvPicPr>
          <p:nvPr/>
        </p:nvPicPr>
        <p:blipFill>
          <a:blip r:embed="rId5"/>
          <a:stretch>
            <a:fillRect/>
          </a:stretch>
        </p:blipFill>
        <p:spPr>
          <a:xfrm>
            <a:off x="838200" y="1262656"/>
            <a:ext cx="3297996" cy="4418763"/>
          </a:xfrm>
          <a:prstGeom prst="rect">
            <a:avLst/>
          </a:prstGeom>
        </p:spPr>
      </p:pic>
      <p:sp>
        <p:nvSpPr>
          <p:cNvPr id="6" name="TextBox 5"/>
          <p:cNvSpPr txBox="1"/>
          <p:nvPr/>
        </p:nvSpPr>
        <p:spPr>
          <a:xfrm>
            <a:off x="461386" y="5572578"/>
            <a:ext cx="4622242" cy="1169551"/>
          </a:xfrm>
          <a:prstGeom prst="rect">
            <a:avLst/>
          </a:prstGeom>
          <a:noFill/>
        </p:spPr>
        <p:txBody>
          <a:bodyPr wrap="square" rtlCol="0">
            <a:spAutoFit/>
          </a:bodyPr>
          <a:lstStyle/>
          <a:p>
            <a:r>
              <a:rPr lang="en-US" sz="1400" dirty="0" err="1"/>
              <a:t>Illner</a:t>
            </a:r>
            <a:r>
              <a:rPr lang="en-US" sz="1400" dirty="0"/>
              <a:t> K, </a:t>
            </a:r>
            <a:r>
              <a:rPr lang="en-US" sz="1400" dirty="0" err="1"/>
              <a:t>Brinkmann</a:t>
            </a:r>
            <a:r>
              <a:rPr lang="en-US" sz="1400" dirty="0"/>
              <a:t> G, Heller M, </a:t>
            </a:r>
            <a:r>
              <a:rPr lang="en-US" sz="1400" dirty="0" err="1"/>
              <a:t>Bosy-Westphal</a:t>
            </a:r>
            <a:r>
              <a:rPr lang="en-US" sz="1400" dirty="0"/>
              <a:t> A, Muller MJ. Metabolically active components of fat free mass and resting energy expenditure in </a:t>
            </a:r>
            <a:r>
              <a:rPr lang="en-US" sz="1400" dirty="0" err="1"/>
              <a:t>nonobese</a:t>
            </a:r>
            <a:r>
              <a:rPr lang="en-US" sz="1400" dirty="0"/>
              <a:t> adults. Am J </a:t>
            </a:r>
            <a:r>
              <a:rPr lang="en-US" sz="1400" dirty="0" err="1"/>
              <a:t>Physiol</a:t>
            </a:r>
            <a:r>
              <a:rPr lang="en-US" sz="1400" dirty="0"/>
              <a:t> </a:t>
            </a:r>
            <a:r>
              <a:rPr lang="en-US" sz="1400" dirty="0" err="1"/>
              <a:t>Endocrinol</a:t>
            </a:r>
            <a:r>
              <a:rPr lang="en-US" sz="1400" dirty="0"/>
              <a:t> </a:t>
            </a:r>
            <a:r>
              <a:rPr lang="en-US" sz="1400" dirty="0" err="1"/>
              <a:t>Metab</a:t>
            </a:r>
            <a:r>
              <a:rPr lang="en-US" sz="1400" dirty="0"/>
              <a:t>. 2000; 278: E308-15. </a:t>
            </a:r>
          </a:p>
          <a:p>
            <a:endParaRPr lang="en-US" sz="1400" dirty="0"/>
          </a:p>
        </p:txBody>
      </p:sp>
    </p:spTree>
    <p:extLst>
      <p:ext uri="{BB962C8B-B14F-4D97-AF65-F5344CB8AC3E}">
        <p14:creationId xmlns:p14="http://schemas.microsoft.com/office/powerpoint/2010/main" val="79074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measure metabolic rates?</a:t>
            </a:r>
          </a:p>
        </p:txBody>
      </p:sp>
      <p:pic>
        <p:nvPicPr>
          <p:cNvPr id="8" name="Picture 7"/>
          <p:cNvPicPr>
            <a:picLocks noChangeAspect="1"/>
          </p:cNvPicPr>
          <p:nvPr/>
        </p:nvPicPr>
        <p:blipFill>
          <a:blip r:embed="rId2"/>
          <a:stretch>
            <a:fillRect/>
          </a:stretch>
        </p:blipFill>
        <p:spPr>
          <a:xfrm>
            <a:off x="131975" y="1690688"/>
            <a:ext cx="5983827" cy="4229345"/>
          </a:xfrm>
          <a:prstGeom prst="rect">
            <a:avLst/>
          </a:prstGeom>
        </p:spPr>
      </p:pic>
      <p:pic>
        <p:nvPicPr>
          <p:cNvPr id="3" name="Picture 2"/>
          <p:cNvPicPr>
            <a:picLocks noChangeAspect="1"/>
          </p:cNvPicPr>
          <p:nvPr/>
        </p:nvPicPr>
        <p:blipFill>
          <a:blip r:embed="rId3"/>
          <a:stretch>
            <a:fillRect/>
          </a:stretch>
        </p:blipFill>
        <p:spPr>
          <a:xfrm>
            <a:off x="6192234" y="1875934"/>
            <a:ext cx="5485286" cy="3749577"/>
          </a:xfrm>
          <a:prstGeom prst="rect">
            <a:avLst/>
          </a:prstGeom>
        </p:spPr>
      </p:pic>
      <p:sp>
        <p:nvSpPr>
          <p:cNvPr id="4" name="TextBox 3"/>
          <p:cNvSpPr txBox="1"/>
          <p:nvPr/>
        </p:nvSpPr>
        <p:spPr>
          <a:xfrm>
            <a:off x="7774623" y="1413979"/>
            <a:ext cx="2320507" cy="369332"/>
          </a:xfrm>
          <a:prstGeom prst="rect">
            <a:avLst/>
          </a:prstGeom>
          <a:noFill/>
        </p:spPr>
        <p:txBody>
          <a:bodyPr wrap="none" rtlCol="0">
            <a:spAutoFit/>
          </a:bodyPr>
          <a:lstStyle/>
          <a:p>
            <a:r>
              <a:rPr lang="en-US"/>
              <a:t>Doubly Labelled Water</a:t>
            </a:r>
          </a:p>
        </p:txBody>
      </p:sp>
    </p:spTree>
    <p:extLst>
      <p:ext uri="{BB962C8B-B14F-4D97-AF65-F5344CB8AC3E}">
        <p14:creationId xmlns:p14="http://schemas.microsoft.com/office/powerpoint/2010/main" val="191192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Think, Pair, Share: Strengths and Limitations of Indirect Calorimetry vs Doubly Labelled Water</a:t>
            </a:r>
          </a:p>
        </p:txBody>
      </p:sp>
      <p:sp>
        <p:nvSpPr>
          <p:cNvPr id="6" name="Content Placeholder 5"/>
          <p:cNvSpPr>
            <a:spLocks noGrp="1"/>
          </p:cNvSpPr>
          <p:nvPr>
            <p:ph idx="1"/>
          </p:nvPr>
        </p:nvSpPr>
        <p:spPr>
          <a:xfrm>
            <a:off x="838200" y="1825625"/>
            <a:ext cx="5911392" cy="4351338"/>
          </a:xfrm>
        </p:spPr>
        <p:txBody>
          <a:bodyPr/>
          <a:lstStyle/>
          <a:p>
            <a:r>
              <a:rPr lang="en-US" dirty="0"/>
              <a:t>Think about it yourself for 2 mins</a:t>
            </a:r>
          </a:p>
          <a:p>
            <a:r>
              <a:rPr lang="en-US" dirty="0"/>
              <a:t>Talk to someone near you for 2 mins</a:t>
            </a:r>
          </a:p>
          <a:p>
            <a:r>
              <a:rPr lang="en-US" dirty="0"/>
              <a:t>Bring it back to the group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7398" y="1690688"/>
            <a:ext cx="5460884" cy="4655956"/>
          </a:xfrm>
          <a:prstGeom prst="rect">
            <a:avLst/>
          </a:prstGeom>
        </p:spPr>
      </p:pic>
      <p:cxnSp>
        <p:nvCxnSpPr>
          <p:cNvPr id="8" name="Straight Connector 7"/>
          <p:cNvCxnSpPr/>
          <p:nvPr/>
        </p:nvCxnSpPr>
        <p:spPr>
          <a:xfrm flipH="1">
            <a:off x="1168924" y="2045616"/>
            <a:ext cx="49207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168925" y="2573518"/>
            <a:ext cx="5231875" cy="15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25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Trends in Physical Activity</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69512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Trends in Workplace Physical Activity</a:t>
            </a:r>
          </a:p>
        </p:txBody>
      </p:sp>
      <p:pic>
        <p:nvPicPr>
          <p:cNvPr id="4" name="Picture 3"/>
          <p:cNvPicPr>
            <a:picLocks noChangeAspect="1"/>
          </p:cNvPicPr>
          <p:nvPr/>
        </p:nvPicPr>
        <p:blipFill>
          <a:blip r:embed="rId2"/>
          <a:stretch>
            <a:fillRect/>
          </a:stretch>
        </p:blipFill>
        <p:spPr>
          <a:xfrm>
            <a:off x="838200" y="2214196"/>
            <a:ext cx="4495800" cy="2476500"/>
          </a:xfrm>
          <a:prstGeom prst="rect">
            <a:avLst/>
          </a:prstGeom>
        </p:spPr>
      </p:pic>
      <p:pic>
        <p:nvPicPr>
          <p:cNvPr id="5" name="Picture 4"/>
          <p:cNvPicPr>
            <a:picLocks noChangeAspect="1"/>
          </p:cNvPicPr>
          <p:nvPr/>
        </p:nvPicPr>
        <p:blipFill rotWithShape="1">
          <a:blip r:embed="rId3"/>
          <a:srcRect t="46015"/>
          <a:stretch/>
        </p:blipFill>
        <p:spPr>
          <a:xfrm>
            <a:off x="6096000" y="1974972"/>
            <a:ext cx="4102100" cy="2954948"/>
          </a:xfrm>
          <a:prstGeom prst="rect">
            <a:avLst/>
          </a:prstGeom>
        </p:spPr>
      </p:pic>
      <p:sp>
        <p:nvSpPr>
          <p:cNvPr id="6" name="TextBox 5"/>
          <p:cNvSpPr txBox="1"/>
          <p:nvPr/>
        </p:nvSpPr>
        <p:spPr>
          <a:xfrm>
            <a:off x="445477" y="5453428"/>
            <a:ext cx="11491051" cy="1200329"/>
          </a:xfrm>
          <a:prstGeom prst="rect">
            <a:avLst/>
          </a:prstGeom>
          <a:noFill/>
        </p:spPr>
        <p:txBody>
          <a:bodyPr wrap="square" rtlCol="0">
            <a:spAutoFit/>
          </a:bodyPr>
          <a:lstStyle/>
          <a:p>
            <a:r>
              <a:rPr lang="en-US"/>
              <a:t>Church TS, Thomas DM, Tudor-Locke C, </a:t>
            </a:r>
            <a:r>
              <a:rPr lang="en-US" dirty="0" err="1"/>
              <a:t>Katzmarzyk</a:t>
            </a:r>
            <a:r>
              <a:rPr lang="en-US" dirty="0"/>
              <a:t> PT, Earnest CP, </a:t>
            </a:r>
            <a:r>
              <a:rPr lang="en-US" dirty="0" err="1"/>
              <a:t>Rodarte</a:t>
            </a:r>
            <a:r>
              <a:rPr lang="en-US" dirty="0"/>
              <a:t> RQ, Martin CK, Blair SN, Bouchard C. Trends over 5 decades in U.S. occupation-related physical activity and their associations with obesity. </a:t>
            </a:r>
            <a:r>
              <a:rPr lang="en-US" dirty="0" err="1"/>
              <a:t>PLoS</a:t>
            </a:r>
            <a:r>
              <a:rPr lang="en-US" dirty="0"/>
              <a:t> One. 2011; 6: 1–7. </a:t>
            </a:r>
            <a:r>
              <a:rPr lang="en-US" dirty="0" err="1"/>
              <a:t>doi</a:t>
            </a:r>
            <a:r>
              <a:rPr lang="en-US" dirty="0"/>
              <a:t>: 10.1371/journal.pone.0019657.</a:t>
            </a:r>
          </a:p>
          <a:p>
            <a:endParaRPr lang="en-US" dirty="0"/>
          </a:p>
        </p:txBody>
      </p:sp>
    </p:spTree>
    <p:extLst>
      <p:ext uri="{BB962C8B-B14F-4D97-AF65-F5344CB8AC3E}">
        <p14:creationId xmlns:p14="http://schemas.microsoft.com/office/powerpoint/2010/main" val="1086497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Leisure Time Physical Activity</a:t>
            </a:r>
          </a:p>
        </p:txBody>
      </p:sp>
      <p:pic>
        <p:nvPicPr>
          <p:cNvPr id="4" name="Picture 3"/>
          <p:cNvPicPr>
            <a:picLocks noChangeAspect="1"/>
          </p:cNvPicPr>
          <p:nvPr/>
        </p:nvPicPr>
        <p:blipFill>
          <a:blip r:embed="rId2"/>
          <a:stretch>
            <a:fillRect/>
          </a:stretch>
        </p:blipFill>
        <p:spPr>
          <a:xfrm>
            <a:off x="6857541" y="1690688"/>
            <a:ext cx="5029658" cy="4477429"/>
          </a:xfrm>
          <a:prstGeom prst="rect">
            <a:avLst/>
          </a:prstGeom>
        </p:spPr>
      </p:pic>
      <p:pic>
        <p:nvPicPr>
          <p:cNvPr id="5" name="Picture 4"/>
          <p:cNvPicPr>
            <a:picLocks noChangeAspect="1"/>
          </p:cNvPicPr>
          <p:nvPr/>
        </p:nvPicPr>
        <p:blipFill>
          <a:blip r:embed="rId3"/>
          <a:stretch>
            <a:fillRect/>
          </a:stretch>
        </p:blipFill>
        <p:spPr>
          <a:xfrm>
            <a:off x="536832" y="1690688"/>
            <a:ext cx="5019454" cy="4477429"/>
          </a:xfrm>
          <a:prstGeom prst="rect">
            <a:avLst/>
          </a:prstGeom>
        </p:spPr>
      </p:pic>
      <p:sp>
        <p:nvSpPr>
          <p:cNvPr id="6" name="TextBox 5"/>
          <p:cNvSpPr txBox="1"/>
          <p:nvPr/>
        </p:nvSpPr>
        <p:spPr>
          <a:xfrm>
            <a:off x="8048328" y="6488668"/>
            <a:ext cx="3838871" cy="369332"/>
          </a:xfrm>
          <a:prstGeom prst="rect">
            <a:avLst/>
          </a:prstGeom>
          <a:noFill/>
        </p:spPr>
        <p:txBody>
          <a:bodyPr wrap="none" rtlCol="0">
            <a:spAutoFit/>
          </a:bodyPr>
          <a:lstStyle/>
          <a:p>
            <a:r>
              <a:rPr lang="en-US"/>
              <a:t>National Health Interview Survey, 2016</a:t>
            </a:r>
          </a:p>
        </p:txBody>
      </p:sp>
    </p:spTree>
    <p:extLst>
      <p:ext uri="{BB962C8B-B14F-4D97-AF65-F5344CB8AC3E}">
        <p14:creationId xmlns:p14="http://schemas.microsoft.com/office/powerpoint/2010/main" val="91593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Effectiveness of Physical Activity in Weight Loss</a:t>
            </a:r>
          </a:p>
        </p:txBody>
      </p:sp>
      <p:sp>
        <p:nvSpPr>
          <p:cNvPr id="3" name="Content Placeholder 2"/>
          <p:cNvSpPr>
            <a:spLocks noGrp="1"/>
          </p:cNvSpPr>
          <p:nvPr>
            <p:ph idx="1"/>
          </p:nvPr>
        </p:nvSpPr>
        <p:spPr/>
        <p:txBody>
          <a:bodyPr/>
          <a:lstStyle/>
          <a:p>
            <a:r>
              <a:rPr lang="en-US" dirty="0"/>
              <a:t>https://</a:t>
            </a:r>
            <a:r>
              <a:rPr lang="en-US" dirty="0" err="1"/>
              <a:t>www.youtube.com</a:t>
            </a:r>
            <a:r>
              <a:rPr lang="en-US" dirty="0"/>
              <a:t>/</a:t>
            </a:r>
            <a:r>
              <a:rPr lang="en-US" dirty="0" err="1"/>
              <a:t>watch?v</a:t>
            </a:r>
            <a:r>
              <a:rPr lang="en-US" dirty="0"/>
              <a:t>=eXTiiz99p9o</a:t>
            </a:r>
          </a:p>
        </p:txBody>
      </p:sp>
    </p:spTree>
    <p:extLst>
      <p:ext uri="{BB962C8B-B14F-4D97-AF65-F5344CB8AC3E}">
        <p14:creationId xmlns:p14="http://schemas.microsoft.com/office/powerpoint/2010/main" val="851429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think over-eating alters the basal metabolic rate?</a:t>
            </a:r>
          </a:p>
        </p:txBody>
      </p:sp>
      <p:sp>
        <p:nvSpPr>
          <p:cNvPr id="3" name="Content Placeholder 2"/>
          <p:cNvSpPr>
            <a:spLocks noGrp="1"/>
          </p:cNvSpPr>
          <p:nvPr>
            <p:ph idx="1"/>
          </p:nvPr>
        </p:nvSpPr>
        <p:spPr/>
        <p:txBody>
          <a:bodyPr/>
          <a:lstStyle/>
          <a:p>
            <a:pPr marL="514350" indent="-514350">
              <a:buFont typeface="+mj-lt"/>
              <a:buAutoNum type="alphaUcPeriod"/>
            </a:pPr>
            <a:r>
              <a:rPr lang="en-US" dirty="0"/>
              <a:t>I think metabolic rate would be lower after over-eating</a:t>
            </a:r>
          </a:p>
          <a:p>
            <a:pPr marL="514350" indent="-514350">
              <a:buFont typeface="+mj-lt"/>
              <a:buAutoNum type="alphaUcPeriod"/>
            </a:pPr>
            <a:r>
              <a:rPr lang="en-US" dirty="0"/>
              <a:t>I think metabolic rate would be higher after over-eating</a:t>
            </a:r>
          </a:p>
          <a:p>
            <a:pPr marL="514350" indent="-514350">
              <a:buFont typeface="+mj-lt"/>
              <a:buAutoNum type="alphaUcPeriod"/>
            </a:pPr>
            <a:r>
              <a:rPr lang="en-US" dirty="0"/>
              <a:t>What do you think fasting or caloric restriction would do to the metabolic rate?</a:t>
            </a:r>
          </a:p>
        </p:txBody>
      </p:sp>
    </p:spTree>
    <p:extLst>
      <p:ext uri="{BB962C8B-B14F-4D97-AF65-F5344CB8AC3E}">
        <p14:creationId xmlns:p14="http://schemas.microsoft.com/office/powerpoint/2010/main" val="443326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Over/underfeeding and metabolic rates</a:t>
            </a:r>
          </a:p>
        </p:txBody>
      </p:sp>
      <p:sp>
        <p:nvSpPr>
          <p:cNvPr id="4" name="TextBox 3"/>
          <p:cNvSpPr txBox="1"/>
          <p:nvPr/>
        </p:nvSpPr>
        <p:spPr>
          <a:xfrm>
            <a:off x="838200" y="5550195"/>
            <a:ext cx="11006470" cy="923330"/>
          </a:xfrm>
          <a:prstGeom prst="rect">
            <a:avLst/>
          </a:prstGeom>
          <a:noFill/>
        </p:spPr>
        <p:txBody>
          <a:bodyPr wrap="square" rtlCol="0">
            <a:spAutoFit/>
          </a:bodyPr>
          <a:lstStyle/>
          <a:p>
            <a:r>
              <a:rPr lang="en-US" b="1" dirty="0" err="1">
                <a:effectLst/>
              </a:rPr>
              <a:t>Leibel</a:t>
            </a:r>
            <a:r>
              <a:rPr lang="en-US" b="1" dirty="0">
                <a:effectLst/>
              </a:rPr>
              <a:t> RL, Rosenbaum M, Hirsch J.</a:t>
            </a:r>
            <a:r>
              <a:rPr lang="en-US" dirty="0">
                <a:effectLst/>
              </a:rPr>
              <a:t> Changes in energy expenditure resulting from altered body weight. </a:t>
            </a:r>
            <a:r>
              <a:rPr lang="en-US" i="1" dirty="0">
                <a:effectLst/>
              </a:rPr>
              <a:t>N. Engl. J. Med.</a:t>
            </a:r>
            <a:r>
              <a:rPr lang="en-US" dirty="0">
                <a:effectLst/>
              </a:rPr>
              <a:t> 1995;332(10):621–8. </a:t>
            </a:r>
            <a:r>
              <a:rPr lang="de-DE" dirty="0">
                <a:effectLst/>
                <a:hlinkClick r:id="rId2"/>
              </a:rPr>
              <a:t>http://dx.doi.org/10.1056/NEJM199503093321001</a:t>
            </a:r>
            <a:endParaRPr lang="en-US" dirty="0">
              <a:effectLst/>
            </a:endParaRPr>
          </a:p>
          <a:p>
            <a:endParaRPr lang="en-US" dirty="0"/>
          </a:p>
        </p:txBody>
      </p:sp>
      <p:pic>
        <p:nvPicPr>
          <p:cNvPr id="5" name="Picture 4"/>
          <p:cNvPicPr>
            <a:picLocks noChangeAspect="1"/>
          </p:cNvPicPr>
          <p:nvPr/>
        </p:nvPicPr>
        <p:blipFill>
          <a:blip r:embed="rId3"/>
          <a:stretch>
            <a:fillRect/>
          </a:stretch>
        </p:blipFill>
        <p:spPr>
          <a:xfrm>
            <a:off x="2940050" y="1244600"/>
            <a:ext cx="6311900" cy="4368800"/>
          </a:xfrm>
          <a:prstGeom prst="rect">
            <a:avLst/>
          </a:prstGeom>
        </p:spPr>
      </p:pic>
    </p:spTree>
    <p:extLst>
      <p:ext uri="{BB962C8B-B14F-4D97-AF65-F5344CB8AC3E}">
        <p14:creationId xmlns:p14="http://schemas.microsoft.com/office/powerpoint/2010/main" val="653810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Biggest Loser Follow-Up Study</a:t>
            </a:r>
          </a:p>
        </p:txBody>
      </p:sp>
      <p:pic>
        <p:nvPicPr>
          <p:cNvPr id="4" name="Picture 3"/>
          <p:cNvPicPr>
            <a:picLocks noChangeAspect="1"/>
          </p:cNvPicPr>
          <p:nvPr/>
        </p:nvPicPr>
        <p:blipFill>
          <a:blip r:embed="rId3"/>
          <a:stretch>
            <a:fillRect/>
          </a:stretch>
        </p:blipFill>
        <p:spPr>
          <a:xfrm>
            <a:off x="838200" y="1477778"/>
            <a:ext cx="4737100" cy="4965700"/>
          </a:xfrm>
          <a:prstGeom prst="rect">
            <a:avLst/>
          </a:prstGeom>
        </p:spPr>
      </p:pic>
      <p:pic>
        <p:nvPicPr>
          <p:cNvPr id="5" name="Picture 4"/>
          <p:cNvPicPr>
            <a:picLocks noChangeAspect="1"/>
          </p:cNvPicPr>
          <p:nvPr/>
        </p:nvPicPr>
        <p:blipFill>
          <a:blip r:embed="rId4"/>
          <a:stretch>
            <a:fillRect/>
          </a:stretch>
        </p:blipFill>
        <p:spPr>
          <a:xfrm>
            <a:off x="6025116" y="1985778"/>
            <a:ext cx="5207000" cy="3949700"/>
          </a:xfrm>
          <a:prstGeom prst="rect">
            <a:avLst/>
          </a:prstGeom>
        </p:spPr>
      </p:pic>
      <p:sp>
        <p:nvSpPr>
          <p:cNvPr id="6" name="TextBox 5"/>
          <p:cNvSpPr txBox="1"/>
          <p:nvPr/>
        </p:nvSpPr>
        <p:spPr>
          <a:xfrm>
            <a:off x="5575300" y="6099142"/>
            <a:ext cx="6745533" cy="954107"/>
          </a:xfrm>
          <a:prstGeom prst="rect">
            <a:avLst/>
          </a:prstGeom>
          <a:noFill/>
        </p:spPr>
        <p:txBody>
          <a:bodyPr wrap="square" rtlCol="0">
            <a:spAutoFit/>
          </a:bodyPr>
          <a:lstStyle/>
          <a:p>
            <a:r>
              <a:rPr lang="en-US" sz="1400" b="1" dirty="0"/>
              <a:t>Fothergill E, </a:t>
            </a:r>
            <a:r>
              <a:rPr lang="en-US" sz="1400" b="1" dirty="0" err="1"/>
              <a:t>Guo</a:t>
            </a:r>
            <a:r>
              <a:rPr lang="en-US" sz="1400" b="1" dirty="0"/>
              <a:t> J, Howard L, Kerns JC, Knuth ND, </a:t>
            </a:r>
            <a:r>
              <a:rPr lang="en-US" sz="1400" b="1" dirty="0" err="1"/>
              <a:t>Brychta</a:t>
            </a:r>
            <a:r>
              <a:rPr lang="en-US" sz="1400" b="1" dirty="0"/>
              <a:t> R, Chen KY, </a:t>
            </a:r>
            <a:r>
              <a:rPr lang="en-US" sz="1400" b="1" dirty="0" err="1"/>
              <a:t>Skarulis</a:t>
            </a:r>
            <a:r>
              <a:rPr lang="en-US" sz="1400" b="1" dirty="0"/>
              <a:t> MC, Walter M, Walter PJ, Hall KD</a:t>
            </a:r>
            <a:r>
              <a:rPr lang="en-US" sz="1400" dirty="0"/>
              <a:t>. Persistent metabolic adaptation 6 years after “The Biggest Loser” competition. Obesity. 2016; 24: 1612–9. </a:t>
            </a:r>
            <a:r>
              <a:rPr lang="en-US" sz="1400" dirty="0" err="1"/>
              <a:t>doi</a:t>
            </a:r>
            <a:r>
              <a:rPr lang="en-US" sz="1400" dirty="0"/>
              <a:t>: </a:t>
            </a:r>
            <a:r>
              <a:rPr lang="en-US" sz="1400" dirty="0">
                <a:hlinkClick r:id="rId5"/>
              </a:rPr>
              <a:t>10.1002/oby.21538</a:t>
            </a:r>
            <a:r>
              <a:rPr lang="en-US" sz="1400" dirty="0"/>
              <a:t>.</a:t>
            </a:r>
          </a:p>
          <a:p>
            <a:endParaRPr lang="en-US" sz="1400" dirty="0"/>
          </a:p>
        </p:txBody>
      </p:sp>
      <p:cxnSp>
        <p:nvCxnSpPr>
          <p:cNvPr id="8" name="Straight Connector 7"/>
          <p:cNvCxnSpPr/>
          <p:nvPr/>
        </p:nvCxnSpPr>
        <p:spPr>
          <a:xfrm flipV="1">
            <a:off x="8342722" y="2356701"/>
            <a:ext cx="0" cy="29600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0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fontScale="77500" lnSpcReduction="20000"/>
          </a:bodyPr>
          <a:lstStyle/>
          <a:p>
            <a:r>
              <a:rPr lang="en-US" dirty="0"/>
              <a:t>Describe what is meant by energy expenditure and how it relates to energy balance</a:t>
            </a:r>
          </a:p>
          <a:p>
            <a:r>
              <a:rPr lang="en-US" dirty="0"/>
              <a:t>Distinguish between methods to evaluate energy expenditure, including advantages and disadvantages of each (step counts, doubly-labelled water, indirect calorimetry)</a:t>
            </a:r>
          </a:p>
          <a:p>
            <a:r>
              <a:rPr lang="en-US" dirty="0"/>
              <a:t>Define the components of total daily energy expenditure</a:t>
            </a:r>
          </a:p>
          <a:p>
            <a:r>
              <a:rPr lang="en-US" dirty="0"/>
              <a:t>Assess how each component is affected by diet, genetics, sex, age and activity levels</a:t>
            </a:r>
          </a:p>
          <a:p>
            <a:r>
              <a:rPr lang="en-US" dirty="0"/>
              <a:t>Explain the relationship between energy expenditure and obesity</a:t>
            </a:r>
          </a:p>
          <a:p>
            <a:r>
              <a:rPr lang="en-US" dirty="0"/>
              <a:t>Understand the associations between physical activity and risk of obesity</a:t>
            </a:r>
          </a:p>
          <a:p>
            <a:r>
              <a:rPr lang="en-US" dirty="0"/>
              <a:t>Assess how total daily energy expenditure changes during weight gain or loss and how this relates to weight loss efficacy</a:t>
            </a:r>
          </a:p>
          <a:p>
            <a:r>
              <a:rPr lang="en-US" dirty="0"/>
              <a:t>Summarize the health benefits of exercise, independent of changes in energy expenditure</a:t>
            </a:r>
          </a:p>
        </p:txBody>
      </p:sp>
    </p:spTree>
    <p:extLst>
      <p:ext uri="{BB962C8B-B14F-4D97-AF65-F5344CB8AC3E}">
        <p14:creationId xmlns:p14="http://schemas.microsoft.com/office/powerpoint/2010/main" val="1233805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Physical Exercise</a:t>
            </a:r>
          </a:p>
        </p:txBody>
      </p:sp>
      <p:sp>
        <p:nvSpPr>
          <p:cNvPr id="6" name="Content Placeholder 5"/>
          <p:cNvSpPr>
            <a:spLocks noGrp="1"/>
          </p:cNvSpPr>
          <p:nvPr>
            <p:ph idx="1"/>
          </p:nvPr>
        </p:nvSpPr>
        <p:spPr>
          <a:xfrm>
            <a:off x="838200" y="1825625"/>
            <a:ext cx="4695092" cy="4351338"/>
          </a:xfrm>
        </p:spPr>
        <p:txBody>
          <a:bodyPr/>
          <a:lstStyle/>
          <a:p>
            <a:r>
              <a:rPr lang="en-US" dirty="0"/>
              <a:t>Flexibility</a:t>
            </a:r>
          </a:p>
          <a:p>
            <a:r>
              <a:rPr lang="en-US" dirty="0"/>
              <a:t>Strength</a:t>
            </a:r>
          </a:p>
          <a:p>
            <a:r>
              <a:rPr lang="en-US" dirty="0"/>
              <a:t>Mood</a:t>
            </a:r>
          </a:p>
          <a:p>
            <a:r>
              <a:rPr lang="en-US" dirty="0"/>
              <a:t>Cardiovascular health</a:t>
            </a:r>
          </a:p>
          <a:p>
            <a:r>
              <a:rPr lang="en-US" dirty="0"/>
              <a:t>Benefits at all BMI categories</a:t>
            </a:r>
          </a:p>
        </p:txBody>
      </p:sp>
      <p:sp>
        <p:nvSpPr>
          <p:cNvPr id="5" name="TextBox 4"/>
          <p:cNvSpPr txBox="1"/>
          <p:nvPr/>
        </p:nvSpPr>
        <p:spPr>
          <a:xfrm>
            <a:off x="4806462" y="5603631"/>
            <a:ext cx="7385538" cy="1477328"/>
          </a:xfrm>
          <a:prstGeom prst="rect">
            <a:avLst/>
          </a:prstGeom>
          <a:noFill/>
        </p:spPr>
        <p:txBody>
          <a:bodyPr wrap="square" rtlCol="0">
            <a:spAutoFit/>
          </a:bodyPr>
          <a:lstStyle/>
          <a:p>
            <a:r>
              <a:rPr lang="en-US" dirty="0"/>
              <a:t>Blair SN, Kohl HW, </a:t>
            </a:r>
            <a:r>
              <a:rPr lang="en-US" dirty="0" err="1"/>
              <a:t>Paffenbarger</a:t>
            </a:r>
            <a:r>
              <a:rPr lang="en-US" dirty="0"/>
              <a:t> RS, Clark DG, Cooper KH, Gibbons LW. Physical fitness and all-cause mortality. A prospective study of healthy men and women. JAMA. 1989; 262: 2395–401. </a:t>
            </a:r>
            <a:r>
              <a:rPr lang="en-US" dirty="0" err="1"/>
              <a:t>doi</a:t>
            </a:r>
            <a:r>
              <a:rPr lang="en-US" dirty="0"/>
              <a:t>: 10.1001/jama.1989.03430170057028.</a:t>
            </a:r>
          </a:p>
          <a:p>
            <a:endParaRPr lang="en-US" dirty="0"/>
          </a:p>
        </p:txBody>
      </p:sp>
      <p:pic>
        <p:nvPicPr>
          <p:cNvPr id="3" name="Picture 2"/>
          <p:cNvPicPr>
            <a:picLocks noChangeAspect="1"/>
          </p:cNvPicPr>
          <p:nvPr/>
        </p:nvPicPr>
        <p:blipFill>
          <a:blip r:embed="rId2"/>
          <a:stretch>
            <a:fillRect/>
          </a:stretch>
        </p:blipFill>
        <p:spPr>
          <a:xfrm>
            <a:off x="5312785" y="1313122"/>
            <a:ext cx="5613123" cy="4155572"/>
          </a:xfrm>
          <a:prstGeom prst="rect">
            <a:avLst/>
          </a:prstGeom>
        </p:spPr>
      </p:pic>
    </p:spTree>
    <p:extLst>
      <p:ext uri="{BB962C8B-B14F-4D97-AF65-F5344CB8AC3E}">
        <p14:creationId xmlns:p14="http://schemas.microsoft.com/office/powerpoint/2010/main" val="165786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fontScale="77500" lnSpcReduction="20000"/>
          </a:bodyPr>
          <a:lstStyle/>
          <a:p>
            <a:r>
              <a:rPr lang="en-US" dirty="0"/>
              <a:t>Describe what is meant by energy expenditure and how it relates to energy balance</a:t>
            </a:r>
          </a:p>
          <a:p>
            <a:r>
              <a:rPr lang="en-US" dirty="0"/>
              <a:t>Distinguish between methods to evaluate energy expenditure, including advantages and disadvantages of each (step counts, doubly-labelled water, indirect calorimetry)</a:t>
            </a:r>
          </a:p>
          <a:p>
            <a:r>
              <a:rPr lang="en-US" dirty="0"/>
              <a:t>Define the components of total daily energy expenditure</a:t>
            </a:r>
          </a:p>
          <a:p>
            <a:r>
              <a:rPr lang="en-US" dirty="0"/>
              <a:t>Assess how each component is affected by diet, genetics, sex, age and activity levels</a:t>
            </a:r>
          </a:p>
          <a:p>
            <a:r>
              <a:rPr lang="en-US" dirty="0"/>
              <a:t>Explain the relationship between energy expenditure and obesity</a:t>
            </a:r>
          </a:p>
          <a:p>
            <a:r>
              <a:rPr lang="en-US" dirty="0"/>
              <a:t>Understand the associations between physical activity and risk of obesity</a:t>
            </a:r>
          </a:p>
          <a:p>
            <a:r>
              <a:rPr lang="en-US" dirty="0"/>
              <a:t>Assess how total daily energy expenditure changes during weight gain or loss and how this relates to weight loss efficacy</a:t>
            </a:r>
          </a:p>
          <a:p>
            <a:r>
              <a:rPr lang="en-US" dirty="0"/>
              <a:t>Summarize the health benefits of exercise, independent of changes in energy expenditure</a:t>
            </a:r>
          </a:p>
        </p:txBody>
      </p:sp>
    </p:spTree>
    <p:extLst>
      <p:ext uri="{BB962C8B-B14F-4D97-AF65-F5344CB8AC3E}">
        <p14:creationId xmlns:p14="http://schemas.microsoft.com/office/powerpoint/2010/main" val="2046005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Balance and Obesity</a:t>
            </a:r>
          </a:p>
        </p:txBody>
      </p:sp>
      <p:pic>
        <p:nvPicPr>
          <p:cNvPr id="3" name="Picture 2" descr="Energy Balan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648" y="3354375"/>
            <a:ext cx="4803648" cy="1944624"/>
          </a:xfrm>
          <a:prstGeom prst="rect">
            <a:avLst/>
          </a:prstGeom>
        </p:spPr>
      </p:pic>
      <p:pic>
        <p:nvPicPr>
          <p:cNvPr id="4" name="Picture 3" descr="Energy Balance - Ga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7101" y="2301970"/>
            <a:ext cx="4541520" cy="3108960"/>
          </a:xfrm>
          <a:prstGeom prst="rect">
            <a:avLst/>
          </a:prstGeom>
        </p:spPr>
      </p:pic>
      <p:pic>
        <p:nvPicPr>
          <p:cNvPr id="5" name="Picture 4" descr="Energy Balance - Los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5869" y="2296869"/>
            <a:ext cx="4492752" cy="3108960"/>
          </a:xfrm>
          <a:prstGeom prst="rect">
            <a:avLst/>
          </a:prstGeom>
        </p:spPr>
      </p:pic>
      <p:sp>
        <p:nvSpPr>
          <p:cNvPr id="6" name="TextBox 5"/>
          <p:cNvSpPr txBox="1"/>
          <p:nvPr/>
        </p:nvSpPr>
        <p:spPr>
          <a:xfrm>
            <a:off x="3831649" y="5962952"/>
            <a:ext cx="4030257" cy="369332"/>
          </a:xfrm>
          <a:prstGeom prst="rect">
            <a:avLst/>
          </a:prstGeom>
          <a:noFill/>
        </p:spPr>
        <p:txBody>
          <a:bodyPr wrap="square" rtlCol="0">
            <a:spAutoFit/>
          </a:bodyPr>
          <a:lstStyle/>
          <a:p>
            <a:r>
              <a:rPr lang="en-US" dirty="0"/>
              <a:t>Positive Energy Balance – Weight Gain</a:t>
            </a:r>
          </a:p>
        </p:txBody>
      </p:sp>
      <p:sp>
        <p:nvSpPr>
          <p:cNvPr id="7" name="TextBox 6"/>
          <p:cNvSpPr txBox="1"/>
          <p:nvPr/>
        </p:nvSpPr>
        <p:spPr>
          <a:xfrm>
            <a:off x="3831649" y="5962952"/>
            <a:ext cx="4030257" cy="369332"/>
          </a:xfrm>
          <a:prstGeom prst="rect">
            <a:avLst/>
          </a:prstGeom>
          <a:noFill/>
        </p:spPr>
        <p:txBody>
          <a:bodyPr wrap="square" rtlCol="0">
            <a:spAutoFit/>
          </a:bodyPr>
          <a:lstStyle/>
          <a:p>
            <a:r>
              <a:rPr lang="en-US" dirty="0"/>
              <a:t>Negative Energy Balance – Weight Loss</a:t>
            </a:r>
          </a:p>
        </p:txBody>
      </p:sp>
    </p:spTree>
    <p:extLst>
      <p:ext uri="{BB962C8B-B14F-4D97-AF65-F5344CB8AC3E}">
        <p14:creationId xmlns:p14="http://schemas.microsoft.com/office/powerpoint/2010/main" val="50459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3" presetClass="entr" presetSubtype="1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1" nodeType="clickEffect">
                                  <p:stCondLst>
                                    <p:cond delay="0"/>
                                  </p:stCondLst>
                                  <p:childTnLst>
                                    <p:animEffect transition="out" filter="blinds(horizontal)">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Energy Expenditure</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186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Energy Expenditure, Heat and Oxygen Consumption</a:t>
            </a:r>
          </a:p>
        </p:txBody>
      </p:sp>
      <p:sp>
        <p:nvSpPr>
          <p:cNvPr id="5" name="Content Placeholder 4"/>
          <p:cNvSpPr>
            <a:spLocks noGrp="1"/>
          </p:cNvSpPr>
          <p:nvPr>
            <p:ph idx="1"/>
          </p:nvPr>
        </p:nvSpPr>
        <p:spPr/>
        <p:txBody>
          <a:bodyPr/>
          <a:lstStyle/>
          <a:p>
            <a:r>
              <a:rPr lang="en-US" dirty="0"/>
              <a:t>Energy cannot be created or destroyed but can be interconverted</a:t>
            </a:r>
          </a:p>
          <a:p>
            <a:r>
              <a:rPr lang="en-US" dirty="0"/>
              <a:t>Nutrients -&gt; ATP -&gt; Muscle Contraction </a:t>
            </a:r>
          </a:p>
          <a:p>
            <a:r>
              <a:rPr lang="en-US" dirty="0"/>
              <a:t>At each step some energy is lost as heat</a:t>
            </a:r>
          </a:p>
          <a:p>
            <a:r>
              <a:rPr lang="en-US" dirty="0"/>
              <a:t>Therefore fundamentally, energy expenditure is measured by heat generation, also known as </a:t>
            </a:r>
            <a:r>
              <a:rPr lang="en-US" b="1" dirty="0"/>
              <a:t>Thermogenesis</a:t>
            </a:r>
            <a:endParaRPr lang="en-US" dirty="0"/>
          </a:p>
        </p:txBody>
      </p:sp>
    </p:spTree>
    <p:extLst>
      <p:ext uri="{BB962C8B-B14F-4D97-AF65-F5344CB8AC3E}">
        <p14:creationId xmlns:p14="http://schemas.microsoft.com/office/powerpoint/2010/main" val="134891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heat and why is it relevant for energy expenditure?</a:t>
            </a:r>
          </a:p>
        </p:txBody>
      </p:sp>
      <p:pic>
        <p:nvPicPr>
          <p:cNvPr id="5" name="Picture 4"/>
          <p:cNvPicPr>
            <a:picLocks noChangeAspect="1"/>
          </p:cNvPicPr>
          <p:nvPr/>
        </p:nvPicPr>
        <p:blipFill>
          <a:blip r:embed="rId2"/>
          <a:stretch>
            <a:fillRect/>
          </a:stretch>
        </p:blipFill>
        <p:spPr>
          <a:xfrm>
            <a:off x="4283369" y="1172214"/>
            <a:ext cx="5397500" cy="4406900"/>
          </a:xfrm>
          <a:prstGeom prst="rect">
            <a:avLst/>
          </a:prstGeom>
        </p:spPr>
      </p:pic>
      <p:sp>
        <p:nvSpPr>
          <p:cNvPr id="6" name="TextBox 5"/>
          <p:cNvSpPr txBox="1"/>
          <p:nvPr/>
        </p:nvSpPr>
        <p:spPr>
          <a:xfrm>
            <a:off x="5410527" y="5416196"/>
            <a:ext cx="4270342" cy="923330"/>
          </a:xfrm>
          <a:prstGeom prst="rect">
            <a:avLst/>
          </a:prstGeom>
          <a:noFill/>
        </p:spPr>
        <p:txBody>
          <a:bodyPr wrap="square" rtlCol="0">
            <a:spAutoFit/>
          </a:bodyPr>
          <a:lstStyle/>
          <a:p>
            <a:r>
              <a:rPr lang="en-US" dirty="0"/>
              <a:t>Most of energy captured as </a:t>
            </a:r>
            <a:r>
              <a:rPr lang="en-US"/>
              <a:t>ATP/NADH/FADH</a:t>
            </a:r>
            <a:r>
              <a:rPr lang="en-US" baseline="-25000"/>
              <a:t>2</a:t>
            </a:r>
            <a:r>
              <a:rPr lang="en-US"/>
              <a:t> but for each reaction a small amount is released as heat</a:t>
            </a:r>
            <a:endParaRPr lang="en-US" baseline="-25000" dirty="0"/>
          </a:p>
        </p:txBody>
      </p:sp>
      <p:sp>
        <p:nvSpPr>
          <p:cNvPr id="11" name="TextBox 10"/>
          <p:cNvSpPr txBox="1"/>
          <p:nvPr/>
        </p:nvSpPr>
        <p:spPr>
          <a:xfrm>
            <a:off x="273378" y="2196445"/>
            <a:ext cx="4009992" cy="2585323"/>
          </a:xfrm>
          <a:prstGeom prst="rect">
            <a:avLst/>
          </a:prstGeom>
          <a:noFill/>
        </p:spPr>
        <p:txBody>
          <a:bodyPr wrap="square" rtlCol="0">
            <a:spAutoFit/>
          </a:bodyPr>
          <a:lstStyle/>
          <a:p>
            <a:r>
              <a:rPr lang="en-US" b="1" dirty="0"/>
              <a:t>Thermogenesi</a:t>
            </a:r>
            <a:r>
              <a:rPr lang="en-US" dirty="0"/>
              <a:t>s is the generation of heat from metabolic processes.  </a:t>
            </a:r>
          </a:p>
          <a:p>
            <a:endParaRPr lang="en-US" dirty="0"/>
          </a:p>
          <a:p>
            <a:r>
              <a:rPr lang="en-US" b="1" dirty="0"/>
              <a:t>Metabolic efficiency </a:t>
            </a:r>
            <a:r>
              <a:rPr lang="en-US" dirty="0"/>
              <a:t>is the percent of energy intake that is stored</a:t>
            </a:r>
          </a:p>
          <a:p>
            <a:endParaRPr lang="en-US" dirty="0"/>
          </a:p>
          <a:p>
            <a:r>
              <a:rPr lang="en-US" b="1" dirty="0"/>
              <a:t>Metabolic inefficiency </a:t>
            </a:r>
            <a:r>
              <a:rPr lang="en-US" dirty="0"/>
              <a:t>is the percent of energy intake that is released (either as heat, or excreted)</a:t>
            </a:r>
          </a:p>
        </p:txBody>
      </p:sp>
    </p:spTree>
    <p:extLst>
      <p:ext uri="{BB962C8B-B14F-4D97-AF65-F5344CB8AC3E}">
        <p14:creationId xmlns:p14="http://schemas.microsoft.com/office/powerpoint/2010/main" val="92632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blinds(horizontal)">
                                      <p:cBhvr>
                                        <p:cTn id="7" dur="500"/>
                                        <p:tgtEl>
                                          <p:spTgt spid="1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xEl>
                                              <p:pRg st="4" end="4"/>
                                            </p:txEl>
                                          </p:spTgt>
                                        </p:tgtEl>
                                        <p:attrNameLst>
                                          <p:attrName>style.visibility</p:attrName>
                                        </p:attrNameLst>
                                      </p:cBhvr>
                                      <p:to>
                                        <p:strVal val="visible"/>
                                      </p:to>
                                    </p:set>
                                    <p:animEffect transition="in" filter="blinds(horizontal)">
                                      <p:cBhvr>
                                        <p:cTn id="10"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51B04-4B90-204D-978F-077B374C5C54}"/>
              </a:ext>
            </a:extLst>
          </p:cNvPr>
          <p:cNvSpPr>
            <a:spLocks noGrp="1"/>
          </p:cNvSpPr>
          <p:nvPr>
            <p:ph type="title"/>
          </p:nvPr>
        </p:nvSpPr>
        <p:spPr/>
        <p:txBody>
          <a:bodyPr/>
          <a:lstStyle/>
          <a:p>
            <a:r>
              <a:rPr lang="en-US" dirty="0"/>
              <a:t>An organ-centered view of metabolism</a:t>
            </a:r>
          </a:p>
        </p:txBody>
      </p:sp>
      <p:pic>
        <p:nvPicPr>
          <p:cNvPr id="4" name="Picture 3">
            <a:extLst>
              <a:ext uri="{FF2B5EF4-FFF2-40B4-BE49-F238E27FC236}">
                <a16:creationId xmlns:a16="http://schemas.microsoft.com/office/drawing/2014/main" id="{3F26D8CE-D078-9C49-8A17-39BAD9E434A5}"/>
              </a:ext>
            </a:extLst>
          </p:cNvPr>
          <p:cNvPicPr>
            <a:picLocks noChangeAspect="1"/>
          </p:cNvPicPr>
          <p:nvPr/>
        </p:nvPicPr>
        <p:blipFill>
          <a:blip r:embed="rId2"/>
          <a:stretch>
            <a:fillRect/>
          </a:stretch>
        </p:blipFill>
        <p:spPr>
          <a:xfrm>
            <a:off x="635000" y="1301750"/>
            <a:ext cx="10922000" cy="4254500"/>
          </a:xfrm>
          <a:prstGeom prst="rect">
            <a:avLst/>
          </a:prstGeom>
        </p:spPr>
      </p:pic>
    </p:spTree>
    <p:extLst>
      <p:ext uri="{BB962C8B-B14F-4D97-AF65-F5344CB8AC3E}">
        <p14:creationId xmlns:p14="http://schemas.microsoft.com/office/powerpoint/2010/main" val="943197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Parts of the Metabolic Rate Metabolic Rate</a:t>
            </a:r>
          </a:p>
        </p:txBody>
      </p:sp>
      <p:pic>
        <p:nvPicPr>
          <p:cNvPr id="6" name="Picture 5"/>
          <p:cNvPicPr>
            <a:picLocks noChangeAspect="1"/>
          </p:cNvPicPr>
          <p:nvPr/>
        </p:nvPicPr>
        <p:blipFill>
          <a:blip r:embed="rId3"/>
          <a:stretch>
            <a:fillRect/>
          </a:stretch>
        </p:blipFill>
        <p:spPr>
          <a:xfrm>
            <a:off x="418214" y="1565432"/>
            <a:ext cx="7197377" cy="4177852"/>
          </a:xfrm>
          <a:prstGeom prst="rect">
            <a:avLst/>
          </a:prstGeom>
        </p:spPr>
      </p:pic>
      <p:sp>
        <p:nvSpPr>
          <p:cNvPr id="7" name="Rectangle 6"/>
          <p:cNvSpPr/>
          <p:nvPr/>
        </p:nvSpPr>
        <p:spPr>
          <a:xfrm>
            <a:off x="4410169" y="1421810"/>
            <a:ext cx="4463902" cy="51673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18214" y="5929899"/>
            <a:ext cx="11355572" cy="923330"/>
          </a:xfrm>
          <a:prstGeom prst="rect">
            <a:avLst/>
          </a:prstGeom>
          <a:noFill/>
        </p:spPr>
        <p:txBody>
          <a:bodyPr wrap="square" rtlCol="0">
            <a:spAutoFit/>
          </a:bodyPr>
          <a:lstStyle/>
          <a:p>
            <a:r>
              <a:rPr lang="en-US" b="1" dirty="0">
                <a:effectLst/>
              </a:rPr>
              <a:t>Maclean PS, </a:t>
            </a:r>
            <a:r>
              <a:rPr lang="en-US" b="1" dirty="0" err="1">
                <a:effectLst/>
              </a:rPr>
              <a:t>Bergouignan</a:t>
            </a:r>
            <a:r>
              <a:rPr lang="en-US" b="1" dirty="0">
                <a:effectLst/>
              </a:rPr>
              <a:t> A, Cornier M-A, Jackman MR.</a:t>
            </a:r>
            <a:r>
              <a:rPr lang="en-US" dirty="0">
                <a:effectLst/>
              </a:rPr>
              <a:t> Biology’s response to dieting: the impetus for weight regain. </a:t>
            </a:r>
            <a:r>
              <a:rPr lang="en-US" i="1" dirty="0">
                <a:effectLst/>
              </a:rPr>
              <a:t>Am. J. Physiol. </a:t>
            </a:r>
            <a:r>
              <a:rPr lang="en-US" i="1" dirty="0" err="1">
                <a:effectLst/>
              </a:rPr>
              <a:t>Regul</a:t>
            </a:r>
            <a:r>
              <a:rPr lang="en-US" i="1" dirty="0">
                <a:effectLst/>
              </a:rPr>
              <a:t>. </a:t>
            </a:r>
            <a:r>
              <a:rPr lang="en-US" i="1" dirty="0" err="1">
                <a:effectLst/>
              </a:rPr>
              <a:t>Integr</a:t>
            </a:r>
            <a:r>
              <a:rPr lang="en-US" i="1" dirty="0">
                <a:effectLst/>
              </a:rPr>
              <a:t>. Comp. Physiol.</a:t>
            </a:r>
            <a:r>
              <a:rPr lang="en-US" dirty="0">
                <a:effectLst/>
              </a:rPr>
              <a:t> 2011;301(3):R581–R600. </a:t>
            </a:r>
            <a:r>
              <a:rPr lang="es-ES_tradnl" dirty="0">
                <a:effectLst/>
                <a:hlinkClick r:id="rId4"/>
              </a:rPr>
              <a:t>http://dx.doi.org/10.1152/ajpregu.00755.2010</a:t>
            </a:r>
            <a:endParaRPr lang="en-US" dirty="0">
              <a:effectLst/>
            </a:endParaRPr>
          </a:p>
          <a:p>
            <a:endParaRPr lang="en-US" dirty="0"/>
          </a:p>
        </p:txBody>
      </p:sp>
      <p:graphicFrame>
        <p:nvGraphicFramePr>
          <p:cNvPr id="9" name="Content Placeholder 3"/>
          <p:cNvGraphicFramePr>
            <a:graphicFrameLocks noGrp="1"/>
          </p:cNvGraphicFramePr>
          <p:nvPr>
            <p:ph idx="1"/>
            <p:extLst>
              <p:ext uri="{D42A27DB-BD31-4B8C-83A1-F6EECF244321}">
                <p14:modId xmlns:p14="http://schemas.microsoft.com/office/powerpoint/2010/main" val="1707502311"/>
              </p:ext>
            </p:extLst>
          </p:nvPr>
        </p:nvGraphicFramePr>
        <p:xfrm>
          <a:off x="4928460" y="1580526"/>
          <a:ext cx="6425340" cy="4048383"/>
        </p:xfrm>
        <a:graphic>
          <a:graphicData uri="http://schemas.openxmlformats.org/drawingml/2006/table">
            <a:tbl>
              <a:tblPr firstRow="1" bandRow="1">
                <a:tableStyleId>{5C22544A-7EE6-4342-B048-85BDC9FD1C3A}</a:tableStyleId>
              </a:tblPr>
              <a:tblGrid>
                <a:gridCol w="3212670">
                  <a:extLst>
                    <a:ext uri="{9D8B030D-6E8A-4147-A177-3AD203B41FA5}">
                      <a16:colId xmlns:a16="http://schemas.microsoft.com/office/drawing/2014/main" val="20000"/>
                    </a:ext>
                  </a:extLst>
                </a:gridCol>
                <a:gridCol w="3212670">
                  <a:extLst>
                    <a:ext uri="{9D8B030D-6E8A-4147-A177-3AD203B41FA5}">
                      <a16:colId xmlns:a16="http://schemas.microsoft.com/office/drawing/2014/main" val="20001"/>
                    </a:ext>
                  </a:extLst>
                </a:gridCol>
              </a:tblGrid>
              <a:tr h="953221">
                <a:tc>
                  <a:txBody>
                    <a:bodyPr/>
                    <a:lstStyle/>
                    <a:p>
                      <a:r>
                        <a:rPr lang="en-US" sz="2400" dirty="0"/>
                        <a:t>Energy Expenditure Component</a:t>
                      </a:r>
                    </a:p>
                  </a:txBody>
                  <a:tcPr/>
                </a:tc>
                <a:tc>
                  <a:txBody>
                    <a:bodyPr/>
                    <a:lstStyle/>
                    <a:p>
                      <a:r>
                        <a:rPr lang="en-US" sz="2400" dirty="0"/>
                        <a:t>Increased</a:t>
                      </a:r>
                      <a:r>
                        <a:rPr lang="en-US" sz="2400" baseline="0" dirty="0"/>
                        <a:t> by</a:t>
                      </a:r>
                      <a:endParaRPr lang="en-US" sz="2400" dirty="0"/>
                    </a:p>
                  </a:txBody>
                  <a:tcPr/>
                </a:tc>
                <a:extLst>
                  <a:ext uri="{0D108BD9-81ED-4DB2-BD59-A6C34878D82A}">
                    <a16:rowId xmlns:a16="http://schemas.microsoft.com/office/drawing/2014/main" val="10000"/>
                  </a:ext>
                </a:extLst>
              </a:tr>
              <a:tr h="953221">
                <a:tc>
                  <a:txBody>
                    <a:bodyPr/>
                    <a:lstStyle/>
                    <a:p>
                      <a:r>
                        <a:rPr lang="en-US" sz="2400" baseline="0" dirty="0"/>
                        <a:t>Exercise Activity Thermogenesis (NEAT/EAT)</a:t>
                      </a:r>
                      <a:endParaRPr lang="en-US" sz="2400" dirty="0"/>
                    </a:p>
                  </a:txBody>
                  <a:tcPr/>
                </a:tc>
                <a:tc>
                  <a:txBody>
                    <a:bodyPr/>
                    <a:lstStyle/>
                    <a:p>
                      <a:r>
                        <a:rPr lang="en-US" sz="2400" dirty="0"/>
                        <a:t>Exercise and movement</a:t>
                      </a:r>
                    </a:p>
                  </a:txBody>
                  <a:tcPr/>
                </a:tc>
                <a:extLst>
                  <a:ext uri="{0D108BD9-81ED-4DB2-BD59-A6C34878D82A}">
                    <a16:rowId xmlns:a16="http://schemas.microsoft.com/office/drawing/2014/main" val="10001"/>
                  </a:ext>
                </a:extLst>
              </a:tr>
              <a:tr h="953221">
                <a:tc>
                  <a:txBody>
                    <a:bodyPr/>
                    <a:lstStyle/>
                    <a:p>
                      <a:r>
                        <a:rPr lang="en-US" sz="2400" dirty="0"/>
                        <a:t>Thermic</a:t>
                      </a:r>
                      <a:r>
                        <a:rPr lang="en-US" sz="2400" baseline="0" dirty="0"/>
                        <a:t> Effect of Food</a:t>
                      </a:r>
                    </a:p>
                    <a:p>
                      <a:r>
                        <a:rPr lang="en-US" sz="2400" baseline="0" dirty="0"/>
                        <a:t>(TEF)</a:t>
                      </a:r>
                      <a:endParaRPr lang="en-US" sz="2400" dirty="0"/>
                    </a:p>
                  </a:txBody>
                  <a:tcPr/>
                </a:tc>
                <a:tc>
                  <a:txBody>
                    <a:bodyPr/>
                    <a:lstStyle/>
                    <a:p>
                      <a:r>
                        <a:rPr lang="en-US" sz="2400" dirty="0"/>
                        <a:t>Protein in Meal, Insulin Sensitivity,</a:t>
                      </a:r>
                      <a:r>
                        <a:rPr lang="en-US" sz="2400" baseline="0" dirty="0"/>
                        <a:t> Meal Size</a:t>
                      </a:r>
                      <a:endParaRPr lang="en-US" sz="2400" dirty="0"/>
                    </a:p>
                  </a:txBody>
                  <a:tcPr/>
                </a:tc>
                <a:extLst>
                  <a:ext uri="{0D108BD9-81ED-4DB2-BD59-A6C34878D82A}">
                    <a16:rowId xmlns:a16="http://schemas.microsoft.com/office/drawing/2014/main" val="10002"/>
                  </a:ext>
                </a:extLst>
              </a:tr>
              <a:tr h="953221">
                <a:tc>
                  <a:txBody>
                    <a:bodyPr/>
                    <a:lstStyle/>
                    <a:p>
                      <a:r>
                        <a:rPr lang="en-US" sz="2400" baseline="0" dirty="0"/>
                        <a:t>Basal Metabolic Rate</a:t>
                      </a:r>
                      <a:endParaRPr lang="en-US" sz="2400" dirty="0"/>
                    </a:p>
                  </a:txBody>
                  <a:tcPr/>
                </a:tc>
                <a:tc>
                  <a:txBody>
                    <a:bodyPr/>
                    <a:lstStyle/>
                    <a:p>
                      <a:r>
                        <a:rPr lang="en-US" sz="2400" dirty="0"/>
                        <a:t>Young Age, Sex (M), Lean Mass,</a:t>
                      </a:r>
                      <a:r>
                        <a:rPr lang="en-US" sz="2400" baseline="0" dirty="0"/>
                        <a:t> Set Point</a:t>
                      </a:r>
                      <a:endParaRPr lang="en-US"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6710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Major Determinants of Energy Expenditure</a:t>
            </a:r>
            <a:endParaRPr lang="en-US" dirty="0"/>
          </a:p>
        </p:txBody>
      </p:sp>
      <p:sp>
        <p:nvSpPr>
          <p:cNvPr id="6" name="Content Placeholder 5"/>
          <p:cNvSpPr>
            <a:spLocks noGrp="1"/>
          </p:cNvSpPr>
          <p:nvPr>
            <p:ph idx="1"/>
          </p:nvPr>
        </p:nvSpPr>
        <p:spPr>
          <a:xfrm>
            <a:off x="5985469" y="1600201"/>
            <a:ext cx="5963724" cy="4525963"/>
          </a:xfrm>
        </p:spPr>
        <p:txBody>
          <a:bodyPr>
            <a:normAutofit lnSpcReduction="10000"/>
          </a:bodyPr>
          <a:lstStyle/>
          <a:p>
            <a:r>
              <a:rPr lang="en-US" dirty="0"/>
              <a:t>Amount of metabolically active tissue (fat-free mass)</a:t>
            </a:r>
          </a:p>
          <a:p>
            <a:r>
              <a:rPr lang="en-US" dirty="0"/>
              <a:t>How </a:t>
            </a:r>
            <a:r>
              <a:rPr lang="en-US" b="1" i="1" u="sng" dirty="0"/>
              <a:t>inefficient</a:t>
            </a:r>
            <a:r>
              <a:rPr lang="en-US" b="1" i="1" dirty="0"/>
              <a:t> </a:t>
            </a:r>
            <a:r>
              <a:rPr lang="en-US" dirty="0"/>
              <a:t>that tissue is</a:t>
            </a:r>
          </a:p>
          <a:p>
            <a:pPr lvl="1"/>
            <a:r>
              <a:rPr lang="en-US" dirty="0"/>
              <a:t>In terms of weight loss, inefficiency is good</a:t>
            </a:r>
          </a:p>
          <a:p>
            <a:r>
              <a:rPr lang="en-US" dirty="0"/>
              <a:t>Strong relationship between REE and Fat-Free Mass</a:t>
            </a:r>
          </a:p>
          <a:p>
            <a:r>
              <a:rPr lang="en-US" dirty="0"/>
              <a:t>Modified by</a:t>
            </a:r>
          </a:p>
          <a:p>
            <a:pPr lvl="1"/>
            <a:r>
              <a:rPr lang="en-US" dirty="0"/>
              <a:t>Age (declines with age)</a:t>
            </a:r>
          </a:p>
          <a:p>
            <a:pPr lvl="1"/>
            <a:r>
              <a:rPr lang="en-US" dirty="0"/>
              <a:t>Sex (~11% higher in males)</a:t>
            </a:r>
          </a:p>
          <a:p>
            <a:pPr lvl="1"/>
            <a:r>
              <a:rPr lang="en-US" dirty="0"/>
              <a:t>Genetics (V</a:t>
            </a:r>
            <a:r>
              <a:rPr lang="en-US" baseline="-25000" dirty="0"/>
              <a:t>g</a:t>
            </a:r>
            <a:r>
              <a:rPr lang="en-US" dirty="0"/>
              <a:t> ~ 11%)</a:t>
            </a:r>
          </a:p>
        </p:txBody>
      </p:sp>
      <p:pic>
        <p:nvPicPr>
          <p:cNvPr id="7" name="Picture 6"/>
          <p:cNvPicPr>
            <a:picLocks noChangeAspect="1"/>
          </p:cNvPicPr>
          <p:nvPr/>
        </p:nvPicPr>
        <p:blipFill>
          <a:blip r:embed="rId3"/>
          <a:stretch>
            <a:fillRect/>
          </a:stretch>
        </p:blipFill>
        <p:spPr>
          <a:xfrm>
            <a:off x="1477528" y="1378527"/>
            <a:ext cx="3297996" cy="4418763"/>
          </a:xfrm>
          <a:prstGeom prst="rect">
            <a:avLst/>
          </a:prstGeom>
        </p:spPr>
      </p:pic>
      <p:sp>
        <p:nvSpPr>
          <p:cNvPr id="8" name="TextBox 7"/>
          <p:cNvSpPr txBox="1"/>
          <p:nvPr/>
        </p:nvSpPr>
        <p:spPr>
          <a:xfrm>
            <a:off x="1100714" y="5688449"/>
            <a:ext cx="4622242" cy="1169551"/>
          </a:xfrm>
          <a:prstGeom prst="rect">
            <a:avLst/>
          </a:prstGeom>
          <a:noFill/>
        </p:spPr>
        <p:txBody>
          <a:bodyPr wrap="square" rtlCol="0">
            <a:spAutoFit/>
          </a:bodyPr>
          <a:lstStyle/>
          <a:p>
            <a:r>
              <a:rPr lang="en-US" sz="1400" dirty="0" err="1"/>
              <a:t>Illner</a:t>
            </a:r>
            <a:r>
              <a:rPr lang="en-US" sz="1400" dirty="0"/>
              <a:t> K, </a:t>
            </a:r>
            <a:r>
              <a:rPr lang="en-US" sz="1400" dirty="0" err="1"/>
              <a:t>Brinkmann</a:t>
            </a:r>
            <a:r>
              <a:rPr lang="en-US" sz="1400" dirty="0"/>
              <a:t> G, Heller M, </a:t>
            </a:r>
            <a:r>
              <a:rPr lang="en-US" sz="1400" dirty="0" err="1"/>
              <a:t>Bosy-Westphal</a:t>
            </a:r>
            <a:r>
              <a:rPr lang="en-US" sz="1400" dirty="0"/>
              <a:t> A, Muller MJ. Metabolically active components of fat free mass and resting energy expenditure in </a:t>
            </a:r>
            <a:r>
              <a:rPr lang="en-US" sz="1400" dirty="0" err="1"/>
              <a:t>nonobese</a:t>
            </a:r>
            <a:r>
              <a:rPr lang="en-US" sz="1400" dirty="0"/>
              <a:t> adults. Am J </a:t>
            </a:r>
            <a:r>
              <a:rPr lang="en-US" sz="1400" dirty="0" err="1"/>
              <a:t>Physiol</a:t>
            </a:r>
            <a:r>
              <a:rPr lang="en-US" sz="1400" dirty="0"/>
              <a:t> </a:t>
            </a:r>
            <a:r>
              <a:rPr lang="en-US" sz="1400" dirty="0" err="1"/>
              <a:t>Endocrinol</a:t>
            </a:r>
            <a:r>
              <a:rPr lang="en-US" sz="1400" dirty="0"/>
              <a:t> </a:t>
            </a:r>
            <a:r>
              <a:rPr lang="en-US" sz="1400" dirty="0" err="1"/>
              <a:t>Metab</a:t>
            </a:r>
            <a:r>
              <a:rPr lang="en-US" sz="1400" dirty="0"/>
              <a:t>. 2000; 278: E308-15. </a:t>
            </a:r>
          </a:p>
          <a:p>
            <a:endParaRPr lang="en-US" sz="1400" dirty="0"/>
          </a:p>
        </p:txBody>
      </p:sp>
    </p:spTree>
    <p:extLst>
      <p:ext uri="{BB962C8B-B14F-4D97-AF65-F5344CB8AC3E}">
        <p14:creationId xmlns:p14="http://schemas.microsoft.com/office/powerpoint/2010/main" val="55148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blinds(horizontal)">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blinds(horizontal)">
                                      <p:cBhvr>
                                        <p:cTn id="25" dur="500"/>
                                        <p:tgtEl>
                                          <p:spTgt spid="6">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blinds(horizontal)">
                                      <p:cBhvr>
                                        <p:cTn id="28" dur="500"/>
                                        <p:tgtEl>
                                          <p:spTgt spid="6">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blinds(horizontal)">
                                      <p:cBhvr>
                                        <p:cTn id="31" dur="500"/>
                                        <p:tgtEl>
                                          <p:spTgt spid="6">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blinds(horizontal)">
                                      <p:cBhvr>
                                        <p:cTn id="3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1365</TotalTime>
  <Words>1297</Words>
  <Application>Microsoft Macintosh PowerPoint</Application>
  <PresentationFormat>Widescreen</PresentationFormat>
  <Paragraphs>104</Paragraphs>
  <Slides>21</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Physical Activity and Energy Expenditure</vt:lpstr>
      <vt:lpstr>Learning Objectives</vt:lpstr>
      <vt:lpstr>Energy Balance and Obesity</vt:lpstr>
      <vt:lpstr>Energy Expenditure</vt:lpstr>
      <vt:lpstr>Energy Expenditure, Heat and Oxygen Consumption</vt:lpstr>
      <vt:lpstr>What is heat and why is it relevant for energy expenditure?</vt:lpstr>
      <vt:lpstr>An organ-centered view of metabolism</vt:lpstr>
      <vt:lpstr>Parts of the Metabolic Rate Metabolic Rate</vt:lpstr>
      <vt:lpstr>Major Determinants of Energy Expenditure</vt:lpstr>
      <vt:lpstr>Estimating Total Daily Energy Expenditure</vt:lpstr>
      <vt:lpstr>How do we measure metabolic rates?</vt:lpstr>
      <vt:lpstr>Think, Pair, Share: Strengths and Limitations of Indirect Calorimetry vs Doubly Labelled Water</vt:lpstr>
      <vt:lpstr>Trends in Physical Activity</vt:lpstr>
      <vt:lpstr>Trends in Workplace Physical Activity</vt:lpstr>
      <vt:lpstr>Leisure Time Physical Activity</vt:lpstr>
      <vt:lpstr>Effectiveness of Physical Activity in Weight Loss</vt:lpstr>
      <vt:lpstr>How do you think over-eating alters the basal metabolic rate?</vt:lpstr>
      <vt:lpstr>Over/underfeeding and metabolic rates</vt:lpstr>
      <vt:lpstr>The Biggest Loser Follow-Up Study</vt:lpstr>
      <vt:lpstr>Benefits of Physical Exercise</vt:lpstr>
      <vt:lpstr>Learning Objectives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Metabolic Control Systems</dc:title>
  <dc:creator>Dave Bridges</dc:creator>
  <cp:lastModifiedBy>Dave Bridges</cp:lastModifiedBy>
  <cp:revision>99</cp:revision>
  <cp:lastPrinted>2016-09-13T18:00:56Z</cp:lastPrinted>
  <dcterms:created xsi:type="dcterms:W3CDTF">2016-09-05T11:19:01Z</dcterms:created>
  <dcterms:modified xsi:type="dcterms:W3CDTF">2018-09-02T13:47:25Z</dcterms:modified>
</cp:coreProperties>
</file>